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7" r:id="rId3"/>
    <p:sldId id="278" r:id="rId4"/>
    <p:sldId id="256" r:id="rId5"/>
    <p:sldId id="280" r:id="rId6"/>
    <p:sldId id="264" r:id="rId7"/>
    <p:sldId id="266" r:id="rId8"/>
    <p:sldId id="285" r:id="rId9"/>
    <p:sldId id="267" r:id="rId10"/>
    <p:sldId id="259" r:id="rId11"/>
    <p:sldId id="282" r:id="rId12"/>
    <p:sldId id="284" r:id="rId13"/>
    <p:sldId id="274" r:id="rId14"/>
    <p:sldId id="281" r:id="rId15"/>
    <p:sldId id="275" r:id="rId16"/>
    <p:sldId id="28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FD4B8-DE7E-86CA-5D44-1350B93B8C66}" v="241" dt="2024-04-10T02:34:15.683"/>
    <p1510:client id="{0A2CCE4E-F2FB-9451-79AA-6529A491E3A1}" v="87" dt="2024-04-09T22:06:15.205"/>
    <p1510:client id="{1AAED068-E98D-44DB-DDF3-F5198FB3AB93}" v="217" dt="2024-04-10T01:59:06.856"/>
    <p1510:client id="{289C9A87-6A38-29E8-9306-50033A71A5C8}" v="37" dt="2024-04-10T02:00:13.290"/>
    <p1510:client id="{3609A564-FD47-EC8C-C5B4-81B504843FA1}" v="81" dt="2024-04-09T22:18:21.409"/>
    <p1510:client id="{51767E7E-6CDA-E26F-6E8E-1C79C0970F07}" v="126" dt="2024-04-10T02:38:44.525"/>
    <p1510:client id="{61F1B595-D92C-C685-C0C4-F2940FA3972E}" v="60" dt="2024-04-09T21:59:35.364"/>
    <p1510:client id="{6C5477BE-D102-E0E4-269C-29591268DBE7}" v="313" dt="2024-04-10T02:59:15.381"/>
    <p1510:client id="{7DD28E63-D1EB-48EF-EEE0-90945F732306}" v="22" dt="2024-04-09T22:23:04.685"/>
    <p1510:client id="{FCB37FC2-C9CF-7207-F906-B006C8AC0498}" v="85" dt="2024-04-09T22:11:18.913"/>
    <p1510:client id="{FF5516EC-0952-8C97-CBB9-DE81D6BFBF84}" v="11" dt="2024-04-09T23:12:41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693A4-0740-4660-9C97-B47BBE23A01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07EAF4-9E3E-48E2-9B0E-18B75508AC97}">
      <dgm:prSet/>
      <dgm:spPr/>
      <dgm:t>
        <a:bodyPr/>
        <a:lstStyle/>
        <a:p>
          <a:pPr rtl="0"/>
          <a:r>
            <a:rPr lang="en-CA" b="0" i="0" dirty="0"/>
            <a:t>The study</a:t>
          </a:r>
          <a:r>
            <a:rPr lang="en-CA" b="0" i="0" dirty="0">
              <a:latin typeface="Aptos Display" panose="02110004020202020204"/>
            </a:rPr>
            <a:t> replicated</a:t>
          </a:r>
          <a:r>
            <a:rPr lang="en-CA" b="0" i="0" dirty="0"/>
            <a:t> the CIC-IDS 2018 benchmark dataset, which comprises real-time network traffic data encompassing both benign and malicious activities.</a:t>
          </a:r>
          <a:r>
            <a:rPr lang="en-CA" b="0" i="0" dirty="0">
              <a:latin typeface="Calibri Light" panose="020F0302020204030204"/>
            </a:rPr>
            <a:t> </a:t>
          </a:r>
          <a:endParaRPr lang="en-CA" dirty="0"/>
        </a:p>
      </dgm:t>
    </dgm:pt>
    <dgm:pt modelId="{AD636507-4944-46AD-B81B-C443338EE7C1}" type="parTrans" cxnId="{A3AF196B-C054-4C25-B011-276ACBBDBD5F}">
      <dgm:prSet/>
      <dgm:spPr/>
      <dgm:t>
        <a:bodyPr/>
        <a:lstStyle/>
        <a:p>
          <a:endParaRPr lang="en-US"/>
        </a:p>
      </dgm:t>
    </dgm:pt>
    <dgm:pt modelId="{C5084857-EAF4-4ED6-BF41-EF3FBC6FE419}" type="sibTrans" cxnId="{A3AF196B-C054-4C25-B011-276ACBBDBD5F}">
      <dgm:prSet phldrT="01" phldr="0"/>
      <dgm:spPr/>
      <dgm:t>
        <a:bodyPr/>
        <a:lstStyle/>
        <a:p>
          <a:endParaRPr lang="en-US"/>
        </a:p>
      </dgm:t>
    </dgm:pt>
    <dgm:pt modelId="{188DC6D4-AFD1-46D3-A4CF-8A3201B5C0FE}">
      <dgm:prSet/>
      <dgm:spPr/>
      <dgm:t>
        <a:bodyPr/>
        <a:lstStyle/>
        <a:p>
          <a:r>
            <a:rPr lang="en-CA" b="0" i="0" dirty="0">
              <a:latin typeface="Arial"/>
              <a:cs typeface="Arial"/>
            </a:rPr>
            <a:t>Employing our custom setup for data collection, ensuring precise and relevant datasets for analysis and evaluation</a:t>
          </a:r>
          <a:endParaRPr lang="en-US" dirty="0"/>
        </a:p>
      </dgm:t>
    </dgm:pt>
    <dgm:pt modelId="{0A8DFE53-CB36-4814-9170-9D694444F8EC}" type="parTrans" cxnId="{CEF781D8-EE04-435D-B899-973350DDB8DD}">
      <dgm:prSet/>
      <dgm:spPr/>
      <dgm:t>
        <a:bodyPr/>
        <a:lstStyle/>
        <a:p>
          <a:endParaRPr lang="en-US"/>
        </a:p>
      </dgm:t>
    </dgm:pt>
    <dgm:pt modelId="{4C5E5B88-0402-4CD1-9021-4B805FDB1910}" type="sibTrans" cxnId="{CEF781D8-EE04-435D-B899-973350DDB8DD}">
      <dgm:prSet phldrT="02" phldr="0"/>
      <dgm:spPr/>
      <dgm:t>
        <a:bodyPr/>
        <a:lstStyle/>
        <a:p>
          <a:endParaRPr lang="en-US"/>
        </a:p>
      </dgm:t>
    </dgm:pt>
    <dgm:pt modelId="{203AB92F-231F-483A-8241-EA2420A38E1E}">
      <dgm:prSet/>
      <dgm:spPr/>
      <dgm:t>
        <a:bodyPr/>
        <a:lstStyle/>
        <a:p>
          <a:r>
            <a:rPr lang="en-CA" b="0" i="0" dirty="0"/>
            <a:t>The </a:t>
          </a:r>
          <a:r>
            <a:rPr lang="en-CA" b="0" i="0" dirty="0">
              <a:latin typeface="Calibri Light" panose="020F0302020204030204"/>
            </a:rPr>
            <a:t>datasets</a:t>
          </a:r>
          <a:r>
            <a:rPr lang="en-CA" b="0" i="0" dirty="0"/>
            <a:t> </a:t>
          </a:r>
          <a:r>
            <a:rPr lang="en-CA" b="0" i="0" dirty="0">
              <a:latin typeface="Calibri Light" panose="020F0302020204030204"/>
            </a:rPr>
            <a:t>were</a:t>
          </a:r>
          <a:r>
            <a:rPr lang="en-CA" b="0" i="0" dirty="0"/>
            <a:t> generated using </a:t>
          </a:r>
          <a:r>
            <a:rPr lang="en-CA" b="0" i="0" dirty="0" err="1">
              <a:latin typeface="Calibri Light" panose="020F0302020204030204"/>
            </a:rPr>
            <a:t>CICFlowMeter</a:t>
          </a:r>
          <a:r>
            <a:rPr lang="en-CA" b="0" i="0" dirty="0"/>
            <a:t> and contains 83 features, including both forward and backward directions of network flow and packets.</a:t>
          </a:r>
          <a:r>
            <a:rPr lang="en-CA" b="0" i="0" dirty="0">
              <a:latin typeface="Calibri Light" panose="020F0302020204030204"/>
            </a:rPr>
            <a:t> </a:t>
          </a:r>
          <a:endParaRPr lang="en-US" dirty="0"/>
        </a:p>
      </dgm:t>
    </dgm:pt>
    <dgm:pt modelId="{D3631E37-9405-40AD-8546-7D3D1DC881E5}" type="parTrans" cxnId="{817557B6-4067-4FD5-AC12-1098A0F4FF90}">
      <dgm:prSet/>
      <dgm:spPr/>
      <dgm:t>
        <a:bodyPr/>
        <a:lstStyle/>
        <a:p>
          <a:endParaRPr lang="en-US"/>
        </a:p>
      </dgm:t>
    </dgm:pt>
    <dgm:pt modelId="{6EC2496C-8324-4EF2-8EF7-1DF81D36EEF8}" type="sibTrans" cxnId="{817557B6-4067-4FD5-AC12-1098A0F4FF90}">
      <dgm:prSet phldrT="03" phldr="0"/>
      <dgm:spPr/>
      <dgm:t>
        <a:bodyPr/>
        <a:lstStyle/>
        <a:p>
          <a:endParaRPr lang="en-US"/>
        </a:p>
      </dgm:t>
    </dgm:pt>
    <dgm:pt modelId="{AB85EE62-B125-4176-85B3-E63E9669474E}" type="pres">
      <dgm:prSet presAssocID="{E4B693A4-0740-4660-9C97-B47BBE23A01D}" presName="vert0" presStyleCnt="0">
        <dgm:presLayoutVars>
          <dgm:dir/>
          <dgm:animOne val="branch"/>
          <dgm:animLvl val="lvl"/>
        </dgm:presLayoutVars>
      </dgm:prSet>
      <dgm:spPr/>
    </dgm:pt>
    <dgm:pt modelId="{64BFA861-957D-43D7-8EDD-2588F5523DEE}" type="pres">
      <dgm:prSet presAssocID="{E807EAF4-9E3E-48E2-9B0E-18B75508AC97}" presName="thickLine" presStyleLbl="alignNode1" presStyleIdx="0" presStyleCnt="3"/>
      <dgm:spPr/>
    </dgm:pt>
    <dgm:pt modelId="{2A86974D-22C9-49A3-AD93-739CB9E44365}" type="pres">
      <dgm:prSet presAssocID="{E807EAF4-9E3E-48E2-9B0E-18B75508AC97}" presName="horz1" presStyleCnt="0"/>
      <dgm:spPr/>
    </dgm:pt>
    <dgm:pt modelId="{15376917-EBED-414A-B1C0-2545965AA58E}" type="pres">
      <dgm:prSet presAssocID="{E807EAF4-9E3E-48E2-9B0E-18B75508AC97}" presName="tx1" presStyleLbl="revTx" presStyleIdx="0" presStyleCnt="3"/>
      <dgm:spPr/>
    </dgm:pt>
    <dgm:pt modelId="{7B18D2FC-F787-4271-8490-C704A28A8CF3}" type="pres">
      <dgm:prSet presAssocID="{E807EAF4-9E3E-48E2-9B0E-18B75508AC97}" presName="vert1" presStyleCnt="0"/>
      <dgm:spPr/>
    </dgm:pt>
    <dgm:pt modelId="{C60327DC-C670-408C-9006-FA1BE3D427D9}" type="pres">
      <dgm:prSet presAssocID="{188DC6D4-AFD1-46D3-A4CF-8A3201B5C0FE}" presName="thickLine" presStyleLbl="alignNode1" presStyleIdx="1" presStyleCnt="3"/>
      <dgm:spPr/>
    </dgm:pt>
    <dgm:pt modelId="{5F38EE33-03C6-49C6-A5C1-34D604DA4291}" type="pres">
      <dgm:prSet presAssocID="{188DC6D4-AFD1-46D3-A4CF-8A3201B5C0FE}" presName="horz1" presStyleCnt="0"/>
      <dgm:spPr/>
    </dgm:pt>
    <dgm:pt modelId="{4485F4C0-DC10-42DB-8B0E-36ABBBF8F829}" type="pres">
      <dgm:prSet presAssocID="{188DC6D4-AFD1-46D3-A4CF-8A3201B5C0FE}" presName="tx1" presStyleLbl="revTx" presStyleIdx="1" presStyleCnt="3"/>
      <dgm:spPr/>
    </dgm:pt>
    <dgm:pt modelId="{28820B7C-69D1-46B4-8447-6397B544C320}" type="pres">
      <dgm:prSet presAssocID="{188DC6D4-AFD1-46D3-A4CF-8A3201B5C0FE}" presName="vert1" presStyleCnt="0"/>
      <dgm:spPr/>
    </dgm:pt>
    <dgm:pt modelId="{041CCFBE-41BE-4C38-BE81-963312C8D2F3}" type="pres">
      <dgm:prSet presAssocID="{203AB92F-231F-483A-8241-EA2420A38E1E}" presName="thickLine" presStyleLbl="alignNode1" presStyleIdx="2" presStyleCnt="3"/>
      <dgm:spPr/>
    </dgm:pt>
    <dgm:pt modelId="{C6461E2D-CCDA-44EC-99E4-B2A338404E1D}" type="pres">
      <dgm:prSet presAssocID="{203AB92F-231F-483A-8241-EA2420A38E1E}" presName="horz1" presStyleCnt="0"/>
      <dgm:spPr/>
    </dgm:pt>
    <dgm:pt modelId="{B2491195-CC2B-4FD7-900C-EB533C2726F6}" type="pres">
      <dgm:prSet presAssocID="{203AB92F-231F-483A-8241-EA2420A38E1E}" presName="tx1" presStyleLbl="revTx" presStyleIdx="2" presStyleCnt="3"/>
      <dgm:spPr/>
    </dgm:pt>
    <dgm:pt modelId="{79BA5406-7338-4C84-80A1-F9FF54C62443}" type="pres">
      <dgm:prSet presAssocID="{203AB92F-231F-483A-8241-EA2420A38E1E}" presName="vert1" presStyleCnt="0"/>
      <dgm:spPr/>
    </dgm:pt>
  </dgm:ptLst>
  <dgm:cxnLst>
    <dgm:cxn modelId="{55E1EA03-F3CD-4480-9D2A-CCFD007F92B9}" type="presOf" srcId="{203AB92F-231F-483A-8241-EA2420A38E1E}" destId="{B2491195-CC2B-4FD7-900C-EB533C2726F6}" srcOrd="0" destOrd="0" presId="urn:microsoft.com/office/officeart/2008/layout/LinedList"/>
    <dgm:cxn modelId="{37AAF835-54C2-4F2A-A1D3-6E60BBBFE4A8}" type="presOf" srcId="{188DC6D4-AFD1-46D3-A4CF-8A3201B5C0FE}" destId="{4485F4C0-DC10-42DB-8B0E-36ABBBF8F829}" srcOrd="0" destOrd="0" presId="urn:microsoft.com/office/officeart/2008/layout/LinedList"/>
    <dgm:cxn modelId="{A3AF196B-C054-4C25-B011-276ACBBDBD5F}" srcId="{E4B693A4-0740-4660-9C97-B47BBE23A01D}" destId="{E807EAF4-9E3E-48E2-9B0E-18B75508AC97}" srcOrd="0" destOrd="0" parTransId="{AD636507-4944-46AD-B81B-C443338EE7C1}" sibTransId="{C5084857-EAF4-4ED6-BF41-EF3FBC6FE419}"/>
    <dgm:cxn modelId="{E7739F92-FA4A-4D91-A328-EB144870450D}" type="presOf" srcId="{E807EAF4-9E3E-48E2-9B0E-18B75508AC97}" destId="{15376917-EBED-414A-B1C0-2545965AA58E}" srcOrd="0" destOrd="0" presId="urn:microsoft.com/office/officeart/2008/layout/LinedList"/>
    <dgm:cxn modelId="{817557B6-4067-4FD5-AC12-1098A0F4FF90}" srcId="{E4B693A4-0740-4660-9C97-B47BBE23A01D}" destId="{203AB92F-231F-483A-8241-EA2420A38E1E}" srcOrd="2" destOrd="0" parTransId="{D3631E37-9405-40AD-8546-7D3D1DC881E5}" sibTransId="{6EC2496C-8324-4EF2-8EF7-1DF81D36EEF8}"/>
    <dgm:cxn modelId="{CEF781D8-EE04-435D-B899-973350DDB8DD}" srcId="{E4B693A4-0740-4660-9C97-B47BBE23A01D}" destId="{188DC6D4-AFD1-46D3-A4CF-8A3201B5C0FE}" srcOrd="1" destOrd="0" parTransId="{0A8DFE53-CB36-4814-9170-9D694444F8EC}" sibTransId="{4C5E5B88-0402-4CD1-9021-4B805FDB1910}"/>
    <dgm:cxn modelId="{57E40BF0-96F9-461F-9536-2E0B3C7CCC6D}" type="presOf" srcId="{E4B693A4-0740-4660-9C97-B47BBE23A01D}" destId="{AB85EE62-B125-4176-85B3-E63E9669474E}" srcOrd="0" destOrd="0" presId="urn:microsoft.com/office/officeart/2008/layout/LinedList"/>
    <dgm:cxn modelId="{3CA4F104-7737-4BD6-B57B-DE0179CE7DD4}" type="presParOf" srcId="{AB85EE62-B125-4176-85B3-E63E9669474E}" destId="{64BFA861-957D-43D7-8EDD-2588F5523DEE}" srcOrd="0" destOrd="0" presId="urn:microsoft.com/office/officeart/2008/layout/LinedList"/>
    <dgm:cxn modelId="{446948A5-7998-4F83-A01C-735F6E4E75D5}" type="presParOf" srcId="{AB85EE62-B125-4176-85B3-E63E9669474E}" destId="{2A86974D-22C9-49A3-AD93-739CB9E44365}" srcOrd="1" destOrd="0" presId="urn:microsoft.com/office/officeart/2008/layout/LinedList"/>
    <dgm:cxn modelId="{0630C269-2DD8-476E-B51E-B0D8E3B03E71}" type="presParOf" srcId="{2A86974D-22C9-49A3-AD93-739CB9E44365}" destId="{15376917-EBED-414A-B1C0-2545965AA58E}" srcOrd="0" destOrd="0" presId="urn:microsoft.com/office/officeart/2008/layout/LinedList"/>
    <dgm:cxn modelId="{C8A5A664-7B5D-4D45-B7BB-AEE5FC207208}" type="presParOf" srcId="{2A86974D-22C9-49A3-AD93-739CB9E44365}" destId="{7B18D2FC-F787-4271-8490-C704A28A8CF3}" srcOrd="1" destOrd="0" presId="urn:microsoft.com/office/officeart/2008/layout/LinedList"/>
    <dgm:cxn modelId="{FABA091B-8828-4B7E-A9FA-780EAAF0173E}" type="presParOf" srcId="{AB85EE62-B125-4176-85B3-E63E9669474E}" destId="{C60327DC-C670-408C-9006-FA1BE3D427D9}" srcOrd="2" destOrd="0" presId="urn:microsoft.com/office/officeart/2008/layout/LinedList"/>
    <dgm:cxn modelId="{095EFBA8-0704-4463-9304-E92662220E98}" type="presParOf" srcId="{AB85EE62-B125-4176-85B3-E63E9669474E}" destId="{5F38EE33-03C6-49C6-A5C1-34D604DA4291}" srcOrd="3" destOrd="0" presId="urn:microsoft.com/office/officeart/2008/layout/LinedList"/>
    <dgm:cxn modelId="{4B456261-8F9B-42E5-8269-57094F31A317}" type="presParOf" srcId="{5F38EE33-03C6-49C6-A5C1-34D604DA4291}" destId="{4485F4C0-DC10-42DB-8B0E-36ABBBF8F829}" srcOrd="0" destOrd="0" presId="urn:microsoft.com/office/officeart/2008/layout/LinedList"/>
    <dgm:cxn modelId="{93BC74B6-F7B6-4371-B5E9-0F7AA7949E26}" type="presParOf" srcId="{5F38EE33-03C6-49C6-A5C1-34D604DA4291}" destId="{28820B7C-69D1-46B4-8447-6397B544C320}" srcOrd="1" destOrd="0" presId="urn:microsoft.com/office/officeart/2008/layout/LinedList"/>
    <dgm:cxn modelId="{21F7DD75-B65D-4E7B-AF85-0F28B496B0EB}" type="presParOf" srcId="{AB85EE62-B125-4176-85B3-E63E9669474E}" destId="{041CCFBE-41BE-4C38-BE81-963312C8D2F3}" srcOrd="4" destOrd="0" presId="urn:microsoft.com/office/officeart/2008/layout/LinedList"/>
    <dgm:cxn modelId="{862C34BB-2EFB-4380-BB12-6C1433CA8343}" type="presParOf" srcId="{AB85EE62-B125-4176-85B3-E63E9669474E}" destId="{C6461E2D-CCDA-44EC-99E4-B2A338404E1D}" srcOrd="5" destOrd="0" presId="urn:microsoft.com/office/officeart/2008/layout/LinedList"/>
    <dgm:cxn modelId="{0BA56DC0-5BC9-4600-A211-0D59C599ACDC}" type="presParOf" srcId="{C6461E2D-CCDA-44EC-99E4-B2A338404E1D}" destId="{B2491195-CC2B-4FD7-900C-EB533C2726F6}" srcOrd="0" destOrd="0" presId="urn:microsoft.com/office/officeart/2008/layout/LinedList"/>
    <dgm:cxn modelId="{F8D90B08-95A5-485F-95D0-159D5A35FD2B}" type="presParOf" srcId="{C6461E2D-CCDA-44EC-99E4-B2A338404E1D}" destId="{79BA5406-7338-4C84-80A1-F9FF54C624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FA861-957D-43D7-8EDD-2588F5523DEE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76917-EBED-414A-B1C0-2545965AA58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0" i="0" kern="1200" dirty="0"/>
            <a:t>The study</a:t>
          </a:r>
          <a:r>
            <a:rPr lang="en-CA" sz="2900" b="0" i="0" kern="1200" dirty="0">
              <a:latin typeface="Aptos Display" panose="02110004020202020204"/>
            </a:rPr>
            <a:t> replicated</a:t>
          </a:r>
          <a:r>
            <a:rPr lang="en-CA" sz="2900" b="0" i="0" kern="1200" dirty="0"/>
            <a:t> the CIC-IDS 2018 benchmark dataset, which comprises real-time network traffic data encompassing both benign and malicious activities.</a:t>
          </a:r>
          <a:r>
            <a:rPr lang="en-CA" sz="2900" b="0" i="0" kern="1200" dirty="0">
              <a:latin typeface="Calibri Light" panose="020F0302020204030204"/>
            </a:rPr>
            <a:t> </a:t>
          </a:r>
          <a:endParaRPr lang="en-CA" sz="2900" kern="1200" dirty="0"/>
        </a:p>
      </dsp:txBody>
      <dsp:txXfrm>
        <a:off x="0" y="2124"/>
        <a:ext cx="10515600" cy="1449029"/>
      </dsp:txXfrm>
    </dsp:sp>
    <dsp:sp modelId="{C60327DC-C670-408C-9006-FA1BE3D427D9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5F4C0-DC10-42DB-8B0E-36ABBBF8F829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0" i="0" kern="1200" dirty="0">
              <a:latin typeface="Arial"/>
              <a:cs typeface="Arial"/>
            </a:rPr>
            <a:t>Employing our custom setup for data collection, ensuring precise and relevant datasets for analysis and evaluation</a:t>
          </a:r>
          <a:endParaRPr lang="en-US" sz="2900" kern="1200" dirty="0"/>
        </a:p>
      </dsp:txBody>
      <dsp:txXfrm>
        <a:off x="0" y="1451154"/>
        <a:ext cx="10515600" cy="1449029"/>
      </dsp:txXfrm>
    </dsp:sp>
    <dsp:sp modelId="{041CCFBE-41BE-4C38-BE81-963312C8D2F3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91195-CC2B-4FD7-900C-EB533C2726F6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b="0" i="0" kern="1200" dirty="0"/>
            <a:t>The </a:t>
          </a:r>
          <a:r>
            <a:rPr lang="en-CA" sz="2900" b="0" i="0" kern="1200" dirty="0">
              <a:latin typeface="Calibri Light" panose="020F0302020204030204"/>
            </a:rPr>
            <a:t>datasets</a:t>
          </a:r>
          <a:r>
            <a:rPr lang="en-CA" sz="2900" b="0" i="0" kern="1200" dirty="0"/>
            <a:t> </a:t>
          </a:r>
          <a:r>
            <a:rPr lang="en-CA" sz="2900" b="0" i="0" kern="1200" dirty="0">
              <a:latin typeface="Calibri Light" panose="020F0302020204030204"/>
            </a:rPr>
            <a:t>were</a:t>
          </a:r>
          <a:r>
            <a:rPr lang="en-CA" sz="2900" b="0" i="0" kern="1200" dirty="0"/>
            <a:t> generated using </a:t>
          </a:r>
          <a:r>
            <a:rPr lang="en-CA" sz="2900" b="0" i="0" kern="1200" dirty="0" err="1">
              <a:latin typeface="Calibri Light" panose="020F0302020204030204"/>
            </a:rPr>
            <a:t>CICFlowMeter</a:t>
          </a:r>
          <a:r>
            <a:rPr lang="en-CA" sz="2900" b="0" i="0" kern="1200" dirty="0"/>
            <a:t> and contains 83 features, including both forward and backward directions of network flow and packets.</a:t>
          </a:r>
          <a:r>
            <a:rPr lang="en-CA" sz="2900" b="0" i="0" kern="1200" dirty="0">
              <a:latin typeface="Calibri Light" panose="020F0302020204030204"/>
            </a:rPr>
            <a:t> </a:t>
          </a:r>
          <a:endParaRPr lang="en-US" sz="2900" kern="1200" dirty="0"/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D4B25-0A89-4A2B-BA3C-9409697D9EE7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387D7-19F0-4F95-AFCB-E94E7F7F9C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0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387D7-19F0-4F95-AFCB-E94E7F7F9C2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4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5963-54D1-29D4-C79E-E4490836C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A7FC6-F310-B810-03CA-B6020A8AE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9DE0C-E524-3D98-2BEE-709F854E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1DF2-3895-CB91-63BC-7A9ABBF2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A292-6C29-A0F7-36E4-B6F096A1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641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E92A-D9CB-1E9E-3FDF-4BF08654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7FDB7-8A32-8D5A-EBDB-4DD2B277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B4E4F-9612-CB4B-9DBB-C34D42CC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C62D-5AAE-3533-85E0-6E3EDBA7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8F772-C76E-28F2-72F5-7FB7C838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852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D4D8D-C375-1514-48D4-D89B61A8C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2A19E-9B31-8F50-F748-F5EAD6CC8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644BD-41E7-7977-A1C0-3CAA384C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43D91-AFD8-A4CE-9E1C-2F843209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3744-14E1-CA1D-AD59-3F6E9FCD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953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70794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4088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8795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1749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1649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53988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3591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9475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65B0-53AE-8017-360B-9F4D1E7B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2807-1475-18B9-89AE-B7F84A8EF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3EE37-2040-203D-099F-955FE924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89D9-6134-22AA-F1B6-19FC9E4B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24C21-44EB-A26C-2D09-20CC484D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54342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11547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2142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1385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4BB9-2975-6584-9EDF-D42D0193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D6311-B45D-97D3-C8B1-058350507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DDF2C-AF92-37BC-F7BF-62C825C3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8D0E6-CEC5-857E-B255-3BD32F36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A9C0-B49F-CABD-5ED9-D81A9BD5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7416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5135-4D3E-7DDE-1888-C9A149FF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E2EA-8356-5059-CFEC-331F83FDA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FD3B-93B3-C777-BE16-01ECBD618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F33AC-2152-24F4-ACB6-7E87AC6F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D5E41-C5DC-D823-22F3-DF90AD77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4972-BE58-6CEE-622D-A9C176A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62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BE45-A09A-AC0E-9178-4770A0BA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DBFD-60DE-D48C-DE2D-3E58F0B31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CD069-43AD-BC72-BC22-F3E874A17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9CCB6-5A5D-6871-8361-23366B505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8B7D6-C2FE-38F9-30D7-E3E862A89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B100D-F71F-7AA8-9145-AFAAF198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C949D-3519-3106-45A1-58A6F52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23A4D-3936-6B18-BA1E-05D12ECC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7644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83B0-B7E7-C8B8-0E24-A9F4149A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65A7E-C401-AD8B-457D-E0B9C92E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3E0A4-A5E9-BCDF-B8DE-D5FFDC67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D8DB9-71A7-7CD7-E116-45E5F2A8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70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EF567-A524-12A6-8BB9-66137B2B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9AC8B-E60E-65D6-FD97-1B4C2A62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F0D50-A92A-5755-5F59-201DED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4416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7DA9-442D-E12B-B847-E2F4EBEE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29F74-9C73-EB8F-087A-598D4DD7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3A591-94D6-3EC3-75DF-ECA8E78EB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2C58C-A9C2-B8CE-3952-7A5344E6A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16C6E-627D-19BE-432D-1A4FAE54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3BECF-08DE-FE49-FA9C-6244B03D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31492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286C-5469-E235-25B6-396A15C9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5124F-4E77-3077-3328-34D72FA20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54783-C929-A7EC-F49B-865BEEA4A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83F11-EFE7-ECF8-B14D-8FCF5DAF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65057-6949-BE1B-FAB8-DFB611CB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0875B-B59E-C08F-575F-196DD878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1166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B657D-98C6-BC40-0477-1BE38022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26CD0-9661-D4D1-5C39-D4944217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5663-134F-5717-AD9A-75ABBD654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ED78C-AD10-D14F-B44F-D79E07408B1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340A9-A818-573E-AC29-82AB9DF2A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BB5FF-2C80-E6B9-E13A-737A0875C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96020F-FEC0-3341-8418-9132CA8B9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86/s40537-024-00886-w" TargetMode="External"/><Relationship Id="rId3" Type="http://schemas.openxmlformats.org/officeDocument/2006/relationships/hyperlink" Target="https://www.researchgate.net/publication/348541012_SSH-Brute_Force_Attack_Detection_Model_based_on_Deep_Learning" TargetMode="External"/><Relationship Id="rId7" Type="http://schemas.openxmlformats.org/officeDocument/2006/relationships/hyperlink" Target="https://doi.org/10.3390/computers12120245" TargetMode="External"/><Relationship Id="rId2" Type="http://schemas.openxmlformats.org/officeDocument/2006/relationships/hyperlink" Target="https://www.researchgate.net/publication/360104704_Performance_analysis_of_intrusion_detection_for_deep_learning_model_based_on_CSE-CIC-IDS2018_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li.org/tools/patator/" TargetMode="External"/><Relationship Id="rId5" Type="http://schemas.openxmlformats.org/officeDocument/2006/relationships/hyperlink" Target="https://www.unb.ca/cic/datasets/ids-2018.html" TargetMode="External"/><Relationship Id="rId4" Type="http://schemas.openxmlformats.org/officeDocument/2006/relationships/hyperlink" Target="https://github.com/CanadianInstituteForCybersecurity/CICFlowMet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5093" y="831012"/>
            <a:ext cx="5393531" cy="16677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Team Members:</a:t>
            </a:r>
            <a:br>
              <a:rPr lang="en-US" sz="2400" kern="1200" dirty="0"/>
            </a:br>
            <a:r>
              <a:rPr lang="en-US" sz="2400" b="1" kern="1200" dirty="0" err="1">
                <a:effectLst/>
                <a:latin typeface="+mj-lt"/>
                <a:ea typeface="+mj-ea"/>
                <a:cs typeface="+mj-cs"/>
              </a:rPr>
              <a:t>Joemar</a:t>
            </a:r>
            <a:br>
              <a:rPr lang="en-US" sz="2400" kern="1200" dirty="0">
                <a:effectLst/>
              </a:rPr>
            </a:br>
            <a:r>
              <a:rPr lang="en-US" sz="2400" b="1" kern="1200" dirty="0">
                <a:effectLst/>
                <a:latin typeface="+mj-lt"/>
                <a:ea typeface="+mj-ea"/>
                <a:cs typeface="+mj-cs"/>
              </a:rPr>
              <a:t>Mark</a:t>
            </a:r>
            <a:br>
              <a:rPr lang="en-US" sz="2400" kern="1200" dirty="0">
                <a:effectLst/>
              </a:rPr>
            </a:br>
            <a:r>
              <a:rPr lang="en-US" sz="2400" b="1" kern="1200" dirty="0">
                <a:effectLst/>
                <a:latin typeface="+mj-lt"/>
                <a:ea typeface="+mj-ea"/>
                <a:cs typeface="+mj-cs"/>
              </a:rPr>
              <a:t>Syed</a:t>
            </a:r>
            <a:br>
              <a:rPr lang="en-US" sz="2400" kern="1200" dirty="0">
                <a:effectLst/>
              </a:rPr>
            </a:br>
            <a:r>
              <a:rPr lang="en-US" sz="2400" b="1" kern="1200" dirty="0">
                <a:effectLst/>
                <a:latin typeface="+mj-lt"/>
                <a:ea typeface="+mj-ea"/>
                <a:cs typeface="+mj-cs"/>
              </a:rPr>
              <a:t>Tarun</a:t>
            </a:r>
            <a:br>
              <a:rPr lang="en-US" sz="1800" b="1" kern="1200" dirty="0">
                <a:effectLst/>
              </a:rPr>
            </a:br>
            <a:endParaRPr lang="en-US" sz="1800" kern="1200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269A82-C28D-DE5A-9E44-34F684D8082A}"/>
              </a:ext>
            </a:extLst>
          </p:cNvPr>
          <p:cNvSpPr txBox="1">
            <a:spLocks/>
          </p:cNvSpPr>
          <p:nvPr/>
        </p:nvSpPr>
        <p:spPr>
          <a:xfrm>
            <a:off x="0" y="5409733"/>
            <a:ext cx="12572999" cy="571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800" b="1" kern="1200">
                <a:effectLst/>
                <a:latin typeface="+mn-lt"/>
                <a:ea typeface="+mn-ea"/>
                <a:cs typeface="+mn-cs"/>
              </a:rPr>
              <a:t>Detection and Response: Enhancing Intrusion Detection Systems</a:t>
            </a:r>
            <a:endParaRPr lang="en-US" sz="2800" kern="1200">
              <a:latin typeface="+mn-lt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3420B2A-4CAC-FEBC-5DBA-74C2B52B4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8" r="6556" b="13"/>
          <a:stretch/>
        </p:blipFill>
        <p:spPr>
          <a:xfrm>
            <a:off x="20" y="10"/>
            <a:ext cx="6095980" cy="460567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2A4F5A4-1409-1D21-0242-3FD06D0E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4543999"/>
            <a:ext cx="12192000" cy="123364"/>
            <a:chOff x="1" y="6737460"/>
            <a:chExt cx="12192000" cy="12336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B05FAC-21CF-D544-5CD5-C4FB6577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E6EB2-0E8D-3B8D-C520-219B1D4F0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0E234C-1A88-75EB-A509-AC39F4AEB672}"/>
              </a:ext>
            </a:extLst>
          </p:cNvPr>
          <p:cNvSpPr txBox="1"/>
          <p:nvPr/>
        </p:nvSpPr>
        <p:spPr>
          <a:xfrm>
            <a:off x="6672813" y="2496317"/>
            <a:ext cx="4683760" cy="16466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2400">
                <a:solidFill>
                  <a:srgbClr val="000000"/>
                </a:solidFill>
                <a:effectLst/>
              </a:rPr>
              <a:t>Project Supervisor:</a:t>
            </a:r>
            <a:br>
              <a:rPr lang="en-CA" sz="2400" b="1">
                <a:solidFill>
                  <a:srgbClr val="000000"/>
                </a:solidFill>
                <a:effectLst/>
              </a:rPr>
            </a:br>
            <a:r>
              <a:rPr lang="en-CA" sz="2400" b="1">
                <a:solidFill>
                  <a:srgbClr val="000000"/>
                </a:solidFill>
                <a:effectLst/>
              </a:rPr>
              <a:t>Professor SK MD Mizanur Rahman</a:t>
            </a:r>
            <a:endParaRPr lang="en-US"/>
          </a:p>
          <a:p>
            <a:pPr algn="ctr">
              <a:spcAft>
                <a:spcPts val="600"/>
              </a:spcAft>
            </a:pPr>
            <a:r>
              <a:rPr lang="en-CA" sz="2400" b="1"/>
              <a:t>Cybersecurity – SEC(002)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3FC4-7A6B-F47D-03E7-91D72F31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5011"/>
            <a:ext cx="3629555" cy="188913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81" name="Content Placeholder 64">
            <a:extLst>
              <a:ext uri="{FF2B5EF4-FFF2-40B4-BE49-F238E27FC236}">
                <a16:creationId xmlns:a16="http://schemas.microsoft.com/office/drawing/2014/main" id="{67268BE6-C0F7-CF7A-42F6-0E8365E4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91" y="2798904"/>
            <a:ext cx="4415367" cy="3356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>
                <a:ea typeface="+mn-lt"/>
                <a:cs typeface="+mn-lt"/>
              </a:rPr>
              <a:t>Feature Importance Evaluation:</a:t>
            </a:r>
            <a:endParaRPr lang="en-US" sz="1800" b="1"/>
          </a:p>
          <a:p>
            <a:r>
              <a:rPr lang="en-US" sz="1800">
                <a:ea typeface="+mn-lt"/>
                <a:cs typeface="+mn-lt"/>
              </a:rPr>
              <a:t>Features with higher importance scores are considered more influential in making predictions, while less important features are pruned.</a:t>
            </a:r>
            <a:endParaRPr lang="en-US"/>
          </a:p>
          <a:p>
            <a:pPr marL="0" indent="0">
              <a:buNone/>
            </a:pPr>
            <a:r>
              <a:rPr lang="en-US" sz="1800" b="1">
                <a:ea typeface="+mn-lt"/>
                <a:cs typeface="+mn-lt"/>
              </a:rPr>
              <a:t>Purpose:</a:t>
            </a:r>
            <a:endParaRPr lang="en-US" b="1"/>
          </a:p>
          <a:p>
            <a:r>
              <a:rPr lang="en-US" sz="1800">
                <a:ea typeface="+mn-lt"/>
                <a:cs typeface="+mn-lt"/>
              </a:rPr>
              <a:t>Enhance model's predictive power by focusing on influential features and reducing noise.</a:t>
            </a:r>
            <a:endParaRPr lang="en-US"/>
          </a:p>
        </p:txBody>
      </p:sp>
      <p:pic>
        <p:nvPicPr>
          <p:cNvPr id="3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87DB957-53B4-5EFA-5CF9-577E47734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 t="171" r="4621" b="6319"/>
          <a:stretch/>
        </p:blipFill>
        <p:spPr>
          <a:xfrm>
            <a:off x="5085308" y="926387"/>
            <a:ext cx="6395524" cy="50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750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6839-00F8-97D7-CB6F-7D7D2BE2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6" y="214977"/>
            <a:ext cx="4232001" cy="9424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effectLst/>
              </a:rPr>
              <a:t>Model Training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122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DD7FBB0-5D2B-B1E8-0A42-4F31A0A1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16" y="385672"/>
            <a:ext cx="42862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210E99D-19F5-2D40-85A5-C59B4F3A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23" y="1922424"/>
            <a:ext cx="6371016" cy="49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8F85380-CFEF-8FB7-30A6-70DE431A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39" y="3046174"/>
            <a:ext cx="68103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90A6B3D-777E-C2BC-957C-A74C6965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31" y="4582083"/>
            <a:ext cx="2733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11E38DD9-D00D-9F4E-4ABB-EB602693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580" y="5593265"/>
            <a:ext cx="34575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144A6-21C2-6627-5930-9590CB73FA71}"/>
              </a:ext>
            </a:extLst>
          </p:cNvPr>
          <p:cNvSpPr txBox="1"/>
          <p:nvPr/>
        </p:nvSpPr>
        <p:spPr>
          <a:xfrm>
            <a:off x="7787956" y="1342582"/>
            <a:ext cx="1080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Decision Tree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D104-8403-EBE4-B77D-D804BEC0B62D}"/>
              </a:ext>
            </a:extLst>
          </p:cNvPr>
          <p:cNvSpPr txBox="1"/>
          <p:nvPr/>
        </p:nvSpPr>
        <p:spPr>
          <a:xfrm>
            <a:off x="7675333" y="2464915"/>
            <a:ext cx="138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Random Forest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EF622-54EA-489A-CDAE-5DECA1B33C32}"/>
              </a:ext>
            </a:extLst>
          </p:cNvPr>
          <p:cNvSpPr txBox="1"/>
          <p:nvPr/>
        </p:nvSpPr>
        <p:spPr>
          <a:xfrm>
            <a:off x="7407773" y="4102901"/>
            <a:ext cx="184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MLP (Neural networks)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80339-DB94-B95D-A20A-C7089504782E}"/>
              </a:ext>
            </a:extLst>
          </p:cNvPr>
          <p:cNvSpPr txBox="1"/>
          <p:nvPr/>
        </p:nvSpPr>
        <p:spPr>
          <a:xfrm>
            <a:off x="7638057" y="5238419"/>
            <a:ext cx="138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Naïve Bayes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B5825-A75F-3A62-361D-9F73AB824932}"/>
              </a:ext>
            </a:extLst>
          </p:cNvPr>
          <p:cNvSpPr txBox="1"/>
          <p:nvPr/>
        </p:nvSpPr>
        <p:spPr>
          <a:xfrm>
            <a:off x="7934616" y="6186008"/>
            <a:ext cx="138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KNN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8367F-855E-762E-C000-F9FD071392CC}"/>
              </a:ext>
            </a:extLst>
          </p:cNvPr>
          <p:cNvSpPr txBox="1"/>
          <p:nvPr/>
        </p:nvSpPr>
        <p:spPr>
          <a:xfrm>
            <a:off x="325637" y="1484113"/>
            <a:ext cx="475416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Purpose: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Explore different learning approaches to find the most accurate and efficient model for the given dataset.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ECECEC"/>
                </a:solidFill>
                <a:ea typeface="+mn-lt"/>
                <a:cs typeface="+mn-lt"/>
              </a:rPr>
              <a:t>Understand the strengths and limitations of each algorithm to choose the most appropriate for the problem at hand.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1409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3659EE-5907-1436-6039-4FADECC5BA56}"/>
              </a:ext>
            </a:extLst>
          </p:cNvPr>
          <p:cNvSpPr txBox="1">
            <a:spLocks/>
          </p:cNvSpPr>
          <p:nvPr/>
        </p:nvSpPr>
        <p:spPr>
          <a:xfrm>
            <a:off x="424106" y="447451"/>
            <a:ext cx="3190390" cy="126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</a:rPr>
              <a:t>Performance Analysis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794E378-6D77-63AE-5495-4809EFD6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99" y="1091743"/>
            <a:ext cx="8130960" cy="4571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617C0-7B40-58D6-F051-8AC47DCEC2AD}"/>
              </a:ext>
            </a:extLst>
          </p:cNvPr>
          <p:cNvSpPr txBox="1"/>
          <p:nvPr/>
        </p:nvSpPr>
        <p:spPr>
          <a:xfrm>
            <a:off x="191690" y="1964529"/>
            <a:ext cx="364390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Comparison of Machine Learning Models</a:t>
            </a: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Metrics: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Precision, Recall, F1-Score, Accuracy, False Positive Rate and False Negative rate.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Models: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Decision Tree, Random Forest, MLP, Naïve Bayes, KNN.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Key Observations: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Decision Tree and Random Forest models excel across all metrics, showcasing robustness.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190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types of data&#10;&#10;Description automatically generated">
            <a:extLst>
              <a:ext uri="{FF2B5EF4-FFF2-40B4-BE49-F238E27FC236}">
                <a16:creationId xmlns:a16="http://schemas.microsoft.com/office/drawing/2014/main" id="{6B2129C7-316A-3DC6-60CF-A8625D034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785813"/>
            <a:ext cx="5380038" cy="3275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69708-5BD7-A33A-C61F-0A9CFF7F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785813"/>
            <a:ext cx="5041900" cy="3275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A7B66-4B32-DC56-A5E8-819D013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69" y="39224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 Analysis</a:t>
            </a:r>
            <a:endParaRPr lang="en-US" sz="28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D99C-6834-A4AF-BE73-503B7169CE9A}"/>
              </a:ext>
            </a:extLst>
          </p:cNvPr>
          <p:cNvSpPr txBox="1"/>
          <p:nvPr/>
        </p:nvSpPr>
        <p:spPr>
          <a:xfrm>
            <a:off x="401836" y="4837508"/>
            <a:ext cx="611266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Processing Time (Training Model)</a:t>
            </a:r>
            <a:endParaRPr lang="en-US" sz="1600">
              <a:solidFill>
                <a:schemeClr val="bg1"/>
              </a:solidFill>
            </a:endParaRPr>
          </a:p>
          <a:p>
            <a:pPr lvl="1"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Neural Network (NN) Model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: Exhibits significantly longer training time (approx. 3.5 seconds) compared to other models.</a:t>
            </a:r>
            <a:endParaRPr lang="en-US" sz="1600">
              <a:solidFill>
                <a:schemeClr val="bg1"/>
              </a:solidFill>
            </a:endParaRPr>
          </a:p>
          <a:p>
            <a:pPr lvl="1">
              <a:buFont typeface="Arial"/>
              <a:buChar char="•"/>
            </a:pP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Decision Tree, Random Forest, Naive Bayes, KNN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: Display minimal processing time close to zero, indicating quick training.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4621D-D470-67E1-86E1-3AD4D3425DA8}"/>
              </a:ext>
            </a:extLst>
          </p:cNvPr>
          <p:cNvSpPr txBox="1"/>
          <p:nvPr/>
        </p:nvSpPr>
        <p:spPr>
          <a:xfrm>
            <a:off x="6800848" y="4939307"/>
            <a:ext cx="425946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/>
                <a:cs typeface="Arial"/>
              </a:rPr>
              <a:t>Prediction Processing Time</a:t>
            </a:r>
            <a:endParaRPr lang="en-US" sz="16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KNN: Most time-consuming 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Decision Tree, Random Forest: Swift prediction times (&lt; 0.03 seconds).</a:t>
            </a:r>
          </a:p>
          <a:p>
            <a:endParaRPr lang="en-US" dirty="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US" dirty="0">
              <a:latin typeface="Aptos" panose="02110004020202020204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0289366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496F5C-F173-1907-3257-CC5E368CC073}"/>
              </a:ext>
            </a:extLst>
          </p:cNvPr>
          <p:cNvSpPr/>
          <p:nvPr/>
        </p:nvSpPr>
        <p:spPr>
          <a:xfrm>
            <a:off x="4187420" y="405157"/>
            <a:ext cx="7762067" cy="6276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1561C-4F59-290B-7C59-DCDF3D7C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13629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5AA85-5996-CCBC-871B-26446B4381B4}"/>
              </a:ext>
            </a:extLst>
          </p:cNvPr>
          <p:cNvSpPr txBox="1"/>
          <p:nvPr/>
        </p:nvSpPr>
        <p:spPr>
          <a:xfrm>
            <a:off x="4670861" y="621777"/>
            <a:ext cx="7292144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>
                <a:solidFill>
                  <a:schemeClr val="bg1"/>
                </a:solidFill>
              </a:rPr>
              <a:t>Key Insights: 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Identified critical feature dimensions influencing IDS classification performance. 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Emphasized the importance of meticulous data preprocessing, robust model training, and rigorous performance evaluations. </a:t>
            </a: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chemeClr val="bg1"/>
              </a:solidFill>
              <a:latin typeface="Aptos"/>
              <a:cs typeface="Segoe UI"/>
            </a:endParaRPr>
          </a:p>
          <a:p>
            <a:r>
              <a:rPr lang="en-US" sz="1700" b="1">
                <a:solidFill>
                  <a:schemeClr val="bg1"/>
                </a:solidFill>
                <a:latin typeface="Segoe UI"/>
                <a:cs typeface="Segoe UI"/>
              </a:rPr>
              <a:t>Feature Selection: </a:t>
            </a:r>
            <a:endParaRPr lang="en-US" sz="1700">
              <a:solidFill>
                <a:schemeClr val="bg1"/>
              </a:solidFill>
              <a:latin typeface="Segoe UI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Leveraged Random Forest-based feature reduction to streamline model complexity and improve processing speed. 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r>
              <a:rPr lang="en-US" sz="1700" b="1">
                <a:solidFill>
                  <a:schemeClr val="bg1"/>
                </a:solidFill>
              </a:rPr>
              <a:t>ML Classifier Evaluation: 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Decision Tree and Random Forest models stood out as top performers for detecting SSH and FTP brute force attacks. 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Highlighted their high precision, recall, F1-score, and accuracy metrics, showcasing robustness for real-time intrusion detection tasks. </a:t>
            </a: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r>
              <a:rPr lang="en-US" sz="1700" b="1">
                <a:solidFill>
                  <a:schemeClr val="bg1"/>
                </a:solidFill>
              </a:rPr>
              <a:t>Future Directions: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 Suggested exploration of advanced ML techniques, ensemble learning strategies, and real-time threat intelligence integration for enhanced IDS capabilities. 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</a:rPr>
              <a:t>Emphasized the continual refinement and innovation in ML-based IDS to mitigate evolving cyber threats effectively. </a:t>
            </a:r>
          </a:p>
        </p:txBody>
      </p:sp>
    </p:spTree>
    <p:extLst>
      <p:ext uri="{BB962C8B-B14F-4D97-AF65-F5344CB8AC3E}">
        <p14:creationId xmlns:p14="http://schemas.microsoft.com/office/powerpoint/2010/main" val="270713103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1561C-4F59-290B-7C59-DCDF3D7C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13629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FC32E-56D5-EDC6-1792-CDB71A1E6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171162"/>
            <a:ext cx="8077200" cy="58654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(PDF) Performance analysis of intrusion detection for deep learning model based on CSE-CIC-IDS2018 dataset. (2020, November 1). ResearchGate.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https://www.researchgate.net/publication/360104704_Performance_analysis_of_intrusion_detection_for_deep_learning_model_based_on_CSE-CIC-IDS2018_dataset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(PDF) SSH-Brute Force Attack Detection Model based on Deep Learning. (2023, February 1). ResearchGate.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https://www.researchgate.net/publication/348541012_SSH-Brute_Force_Attack_Detection_Model_based_on_Deep_Learning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CanadianInstituteForCybersecurity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(n.d.). GitHub - 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CanadianInstituteForCybersecurity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CICFlowMeterGitHub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https://github.com/CanadianInstituteForCybersecurity/CICFlowMeter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IDS 2018 | Datasets | Research | Canadian Institute for Cybersecurity | UNB. (n.d.).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https://www.unb.ca/cic/datasets/ids-2018.html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patator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| Kali Linux Tools. (n.d.). Kali Linux.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https://www.kali.org/tools/patator/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Songma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Sathuphan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T., &amp; 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Pamutha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T. (2023). Optimizing intrusion detection systems in three phases on the CSE-CIC-IDS-2018 dataset. Computers, 12(12), 245.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https://doi.org/10.3390/computers12120245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Talukder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M. A., Islam, M. M., Uddin, M. A., Hasan, K. F., 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Sharmin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IN" sz="15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Alyami</a:t>
            </a:r>
            <a:r>
              <a:rPr lang="en-IN" sz="15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S. A., &amp; Moni, M. A. (2024). Machine learning-based network intrusion detection for big and imbalanced data using oversampling, stacking feature embedding and feature extraction. Journal of Big Data, 11(1). </a:t>
            </a:r>
            <a:r>
              <a:rPr lang="en-IN" sz="15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https://doi.org/10.1186/s40537-024-00886-w</a:t>
            </a:r>
            <a:endParaRPr lang="en-IN" sz="15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500" dirty="0"/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00739148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AI to Write a Thoughtful Thank-You Note | Grammarly">
            <a:extLst>
              <a:ext uri="{FF2B5EF4-FFF2-40B4-BE49-F238E27FC236}">
                <a16:creationId xmlns:a16="http://schemas.microsoft.com/office/drawing/2014/main" id="{7D3CF1B1-46F4-5EAE-32BF-E4E3E2D57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0" y="0"/>
            <a:ext cx="122049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636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C9AA9-574A-597B-623B-9F831F8E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016" y="362424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Agenda</a:t>
            </a:r>
            <a:endParaRPr lang="en-IN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5D0E4-AA3A-BEEC-9C1E-C1162D64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826370"/>
            <a:ext cx="5560984" cy="4234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1800">
                <a:solidFill>
                  <a:schemeClr val="tx2"/>
                </a:solidFill>
              </a:rPr>
              <a:t>Introduction </a:t>
            </a:r>
          </a:p>
          <a:p>
            <a:r>
              <a:rPr lang="en-IN" sz="1800">
                <a:solidFill>
                  <a:schemeClr val="tx2"/>
                </a:solidFill>
              </a:rPr>
              <a:t>Propose and Approach</a:t>
            </a:r>
          </a:p>
          <a:p>
            <a:r>
              <a:rPr lang="en-IN" sz="1800">
                <a:solidFill>
                  <a:schemeClr val="tx2"/>
                </a:solidFill>
              </a:rPr>
              <a:t>Data collection</a:t>
            </a:r>
          </a:p>
          <a:p>
            <a:r>
              <a:rPr lang="en-IN" sz="1800">
                <a:solidFill>
                  <a:schemeClr val="tx2"/>
                </a:solidFill>
              </a:rPr>
              <a:t>Experimental Setup</a:t>
            </a:r>
          </a:p>
          <a:p>
            <a:r>
              <a:rPr lang="en-IN" sz="1800">
                <a:solidFill>
                  <a:schemeClr val="tx2"/>
                </a:solidFill>
              </a:rPr>
              <a:t>Data Preprocessing</a:t>
            </a:r>
          </a:p>
          <a:p>
            <a:r>
              <a:rPr lang="en-IN" sz="1800">
                <a:solidFill>
                  <a:schemeClr val="tx2"/>
                </a:solidFill>
              </a:rPr>
              <a:t>Feature Selection</a:t>
            </a:r>
          </a:p>
          <a:p>
            <a:r>
              <a:rPr lang="en-IN" sz="1800">
                <a:solidFill>
                  <a:schemeClr val="tx2"/>
                </a:solidFill>
              </a:rPr>
              <a:t>Feature Scaling</a:t>
            </a:r>
          </a:p>
          <a:p>
            <a:r>
              <a:rPr lang="en-IN" sz="1800">
                <a:solidFill>
                  <a:schemeClr val="tx2"/>
                </a:solidFill>
              </a:rPr>
              <a:t>Model training</a:t>
            </a:r>
          </a:p>
          <a:p>
            <a:r>
              <a:rPr lang="en-IN" sz="1800">
                <a:solidFill>
                  <a:schemeClr val="tx2"/>
                </a:solidFill>
              </a:rPr>
              <a:t>Performance analysis</a:t>
            </a:r>
          </a:p>
          <a:p>
            <a:r>
              <a:rPr lang="en-IN" sz="1800">
                <a:solidFill>
                  <a:schemeClr val="tx2"/>
                </a:solidFill>
              </a:rPr>
              <a:t>Conclusion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EB06DC07-DA7F-5247-C91B-23A04B2C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40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1AB1A-8E48-21EA-D1A6-ED4DC6F0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337" y="469448"/>
            <a:ext cx="5256213" cy="539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10" name="Picture 9" descr="What is Cybersecurity? - Nuformat">
            <a:extLst>
              <a:ext uri="{FF2B5EF4-FFF2-40B4-BE49-F238E27FC236}">
                <a16:creationId xmlns:a16="http://schemas.microsoft.com/office/drawing/2014/main" id="{168C3062-C6C5-35A6-A61A-D5902EB91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" b="2"/>
          <a:stretch/>
        </p:blipFill>
        <p:spPr>
          <a:xfrm>
            <a:off x="550862" y="551479"/>
            <a:ext cx="5256213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EB1FE1-F76E-AFFB-1F66-187939163718}"/>
              </a:ext>
            </a:extLst>
          </p:cNvPr>
          <p:cNvSpPr txBox="1"/>
          <p:nvPr/>
        </p:nvSpPr>
        <p:spPr>
          <a:xfrm>
            <a:off x="6383337" y="1348862"/>
            <a:ext cx="5617841" cy="52841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Brute Force Attacks: Systematic trial of all possible character combinations to gain unauthorized access.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Increasing difficulty in detection due to high-speed networks and encryption adoption.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Signs of Brute Force Attacks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Numerous failed login attempts from the same IP.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 attempts using multiple usernames from the same IP.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Logins from multiple IPs for a single account.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Current Detection Methods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Traditional data models and tools like SSH tunneling and firewalls.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Role of Machine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Potential of ML techniques in network security.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dynamic and efficient detection mechanisms.</a:t>
            </a:r>
          </a:p>
        </p:txBody>
      </p:sp>
      <p:pic>
        <p:nvPicPr>
          <p:cNvPr id="8" name="Picture 7" descr="The Truth about Cybersecurity for Advisors | Wealth Management">
            <a:extLst>
              <a:ext uri="{FF2B5EF4-FFF2-40B4-BE49-F238E27FC236}">
                <a16:creationId xmlns:a16="http://schemas.microsoft.com/office/drawing/2014/main" id="{1D15574C-9D74-EB41-DAE7-0CC8F541E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2" b="9724"/>
          <a:stretch/>
        </p:blipFill>
        <p:spPr>
          <a:xfrm>
            <a:off x="550862" y="3518725"/>
            <a:ext cx="5256000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77520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4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5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D6C9D-5E34-6EEF-7DCD-A2539C3E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033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 and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6E081-A348-27D3-2C70-9A075055741E}"/>
              </a:ext>
            </a:extLst>
          </p:cNvPr>
          <p:cNvSpPr/>
          <p:nvPr/>
        </p:nvSpPr>
        <p:spPr>
          <a:xfrm>
            <a:off x="6414608" y="70082"/>
            <a:ext cx="4896972" cy="671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7E1C5C-5554-0067-DCF8-996A06480774}"/>
              </a:ext>
            </a:extLst>
          </p:cNvPr>
          <p:cNvSpPr/>
          <p:nvPr/>
        </p:nvSpPr>
        <p:spPr>
          <a:xfrm>
            <a:off x="6752737" y="144434"/>
            <a:ext cx="4247029" cy="101973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18519EB3-41B1-7CB5-6130-810850C96949}"/>
              </a:ext>
            </a:extLst>
          </p:cNvPr>
          <p:cNvSpPr/>
          <p:nvPr/>
        </p:nvSpPr>
        <p:spPr>
          <a:xfrm>
            <a:off x="7288522" y="234398"/>
            <a:ext cx="1299883" cy="840439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CSE-CIC IDS 2018 dataset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6ABFBA-8153-AB9F-8F0F-837B87A61420}"/>
              </a:ext>
            </a:extLst>
          </p:cNvPr>
          <p:cNvSpPr/>
          <p:nvPr/>
        </p:nvSpPr>
        <p:spPr>
          <a:xfrm>
            <a:off x="9200468" y="233935"/>
            <a:ext cx="1344705" cy="85164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Custom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 Generated Dataset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98FD3D7-5A86-DF77-123A-6599CB681C49}"/>
              </a:ext>
            </a:extLst>
          </p:cNvPr>
          <p:cNvSpPr/>
          <p:nvPr/>
        </p:nvSpPr>
        <p:spPr>
          <a:xfrm>
            <a:off x="8641803" y="1162585"/>
            <a:ext cx="324971" cy="50426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73A458-51CE-6424-339F-02D3AD5C329B}"/>
              </a:ext>
            </a:extLst>
          </p:cNvPr>
          <p:cNvSpPr/>
          <p:nvPr/>
        </p:nvSpPr>
        <p:spPr>
          <a:xfrm>
            <a:off x="6742210" y="1691040"/>
            <a:ext cx="4247028" cy="10309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Data Preprocessing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948A0F-B844-B224-15EB-8C011B9EA33F}"/>
              </a:ext>
            </a:extLst>
          </p:cNvPr>
          <p:cNvSpPr/>
          <p:nvPr/>
        </p:nvSpPr>
        <p:spPr>
          <a:xfrm>
            <a:off x="6975158" y="1935076"/>
            <a:ext cx="1692088" cy="28014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Handling missing values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E14AC9F-4342-3768-56CF-E20466AD4AF9}"/>
              </a:ext>
            </a:extLst>
          </p:cNvPr>
          <p:cNvSpPr/>
          <p:nvPr/>
        </p:nvSpPr>
        <p:spPr>
          <a:xfrm>
            <a:off x="6986202" y="2249493"/>
            <a:ext cx="1680881" cy="401621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Dropping categorical columns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10FF94C-683F-65EC-19AF-02E7DF9EFEE6}"/>
              </a:ext>
            </a:extLst>
          </p:cNvPr>
          <p:cNvSpPr/>
          <p:nvPr/>
        </p:nvSpPr>
        <p:spPr>
          <a:xfrm>
            <a:off x="8913451" y="2244292"/>
            <a:ext cx="1916854" cy="390419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Dropping null values and zero columns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64E4F5-4F25-B76C-2BFC-36E5DA5DF99F}"/>
              </a:ext>
            </a:extLst>
          </p:cNvPr>
          <p:cNvSpPr/>
          <p:nvPr/>
        </p:nvSpPr>
        <p:spPr>
          <a:xfrm>
            <a:off x="8902245" y="1940271"/>
            <a:ext cx="1927410" cy="268942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Dropping duplicate rows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3CB4493-4DBF-C69D-8FA2-24DC4367D096}"/>
              </a:ext>
            </a:extLst>
          </p:cNvPr>
          <p:cNvSpPr/>
          <p:nvPr/>
        </p:nvSpPr>
        <p:spPr>
          <a:xfrm>
            <a:off x="6751944" y="3226245"/>
            <a:ext cx="4247028" cy="717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Feature scaling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FDEAB58-773E-00FD-4936-2237D5B3CFA8}"/>
              </a:ext>
            </a:extLst>
          </p:cNvPr>
          <p:cNvSpPr/>
          <p:nvPr/>
        </p:nvSpPr>
        <p:spPr>
          <a:xfrm>
            <a:off x="6997732" y="3547585"/>
            <a:ext cx="1692088" cy="280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Normalization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A6D1C90-1AAE-7220-7151-C6312657A5CD}"/>
              </a:ext>
            </a:extLst>
          </p:cNvPr>
          <p:cNvSpPr/>
          <p:nvPr/>
        </p:nvSpPr>
        <p:spPr>
          <a:xfrm>
            <a:off x="8913938" y="3547584"/>
            <a:ext cx="1961027" cy="2689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Label encoding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B574DB0-709E-9006-5906-67CBDC393E64}"/>
              </a:ext>
            </a:extLst>
          </p:cNvPr>
          <p:cNvSpPr/>
          <p:nvPr/>
        </p:nvSpPr>
        <p:spPr>
          <a:xfrm>
            <a:off x="8585773" y="2720203"/>
            <a:ext cx="324971" cy="50426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1E60B50-3F40-8566-10C9-30D1FE500DDC}"/>
              </a:ext>
            </a:extLst>
          </p:cNvPr>
          <p:cNvSpPr/>
          <p:nvPr/>
        </p:nvSpPr>
        <p:spPr>
          <a:xfrm>
            <a:off x="6740363" y="4360914"/>
            <a:ext cx="4258234" cy="3922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Feature Selection using Random Forest 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DFED3FE-05C9-98A7-AFFD-E9462570D19A}"/>
              </a:ext>
            </a:extLst>
          </p:cNvPr>
          <p:cNvSpPr/>
          <p:nvPr/>
        </p:nvSpPr>
        <p:spPr>
          <a:xfrm>
            <a:off x="8653007" y="3941643"/>
            <a:ext cx="302559" cy="41461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75570E41-23F2-8790-D76E-FB3596BBF17B}"/>
              </a:ext>
            </a:extLst>
          </p:cNvPr>
          <p:cNvSpPr/>
          <p:nvPr/>
        </p:nvSpPr>
        <p:spPr>
          <a:xfrm>
            <a:off x="8753859" y="4748466"/>
            <a:ext cx="291354" cy="23532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14F123D-7D72-9D7C-EC8E-5D616DA2B56B}"/>
              </a:ext>
            </a:extLst>
          </p:cNvPr>
          <p:cNvSpPr/>
          <p:nvPr/>
        </p:nvSpPr>
        <p:spPr>
          <a:xfrm>
            <a:off x="10154594" y="4748466"/>
            <a:ext cx="313764" cy="24652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 descr="A brain with gears connected to it&#10;&#10;Description automatically generated">
            <a:extLst>
              <a:ext uri="{FF2B5EF4-FFF2-40B4-BE49-F238E27FC236}">
                <a16:creationId xmlns:a16="http://schemas.microsoft.com/office/drawing/2014/main" id="{FAF38A95-4964-BD0B-1492-CA794A02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498" y="4995301"/>
            <a:ext cx="796738" cy="711015"/>
          </a:xfrm>
          <a:prstGeom prst="rect">
            <a:avLst/>
          </a:prstGeom>
        </p:spPr>
      </p:pic>
      <p:pic>
        <p:nvPicPr>
          <p:cNvPr id="46" name="Picture 45" descr="A blue and green circular design&#10;&#10;Description automatically generated">
            <a:extLst>
              <a:ext uri="{FF2B5EF4-FFF2-40B4-BE49-F238E27FC236}">
                <a16:creationId xmlns:a16="http://schemas.microsoft.com/office/drawing/2014/main" id="{C23F216E-395A-3CFB-A996-EF24CF88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52" y="4989698"/>
            <a:ext cx="802342" cy="711014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F03182-B7DE-5FEC-B066-A103B9536763}"/>
              </a:ext>
            </a:extLst>
          </p:cNvPr>
          <p:cNvSpPr/>
          <p:nvPr/>
        </p:nvSpPr>
        <p:spPr>
          <a:xfrm>
            <a:off x="6673126" y="6288325"/>
            <a:ext cx="4258234" cy="39220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Performance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00324-FDB6-F1C8-D0C5-9D7E24B2335D}"/>
              </a:ext>
            </a:extLst>
          </p:cNvPr>
          <p:cNvSpPr txBox="1"/>
          <p:nvPr/>
        </p:nvSpPr>
        <p:spPr>
          <a:xfrm>
            <a:off x="8387273" y="5761244"/>
            <a:ext cx="9776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Train models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EF5DFB-97D4-002F-096B-DE166E063765}"/>
              </a:ext>
            </a:extLst>
          </p:cNvPr>
          <p:cNvSpPr txBox="1"/>
          <p:nvPr/>
        </p:nvSpPr>
        <p:spPr>
          <a:xfrm>
            <a:off x="9844038" y="5761244"/>
            <a:ext cx="9776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Test models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D963AF11-9F6A-674B-3643-BDE8FA6CCF49}"/>
              </a:ext>
            </a:extLst>
          </p:cNvPr>
          <p:cNvSpPr/>
          <p:nvPr/>
        </p:nvSpPr>
        <p:spPr>
          <a:xfrm>
            <a:off x="10154594" y="6014731"/>
            <a:ext cx="324970" cy="26893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5A3FCD70-6D5D-8435-C668-36AF4C2D0AFC}"/>
              </a:ext>
            </a:extLst>
          </p:cNvPr>
          <p:cNvSpPr/>
          <p:nvPr/>
        </p:nvSpPr>
        <p:spPr>
          <a:xfrm rot="16200000">
            <a:off x="9431815" y="5101453"/>
            <a:ext cx="302559" cy="50426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2B12D200-18D3-B50B-B2D8-4DE4ADB2F051}"/>
              </a:ext>
            </a:extLst>
          </p:cNvPr>
          <p:cNvSpPr/>
          <p:nvPr/>
        </p:nvSpPr>
        <p:spPr>
          <a:xfrm rot="16200000">
            <a:off x="8120726" y="5191099"/>
            <a:ext cx="324971" cy="28014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71776E9-2FEE-7FC1-8527-896FEB47ACF4}"/>
              </a:ext>
            </a:extLst>
          </p:cNvPr>
          <p:cNvSpPr/>
          <p:nvPr/>
        </p:nvSpPr>
        <p:spPr>
          <a:xfrm>
            <a:off x="6655199" y="4875051"/>
            <a:ext cx="1490380" cy="127746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ML Models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Decision Trees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Random Forest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MLP (Neural Networks)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KNN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Naïve Bayes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EC6A-4871-6F4D-D298-4627366B9F8B}"/>
              </a:ext>
            </a:extLst>
          </p:cNvPr>
          <p:cNvSpPr txBox="1"/>
          <p:nvPr/>
        </p:nvSpPr>
        <p:spPr>
          <a:xfrm>
            <a:off x="2218133" y="3222425"/>
            <a:ext cx="38814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Data Collection (Step-1)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Data Preprocessing (Step-2)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Feature Scaling (Step-3)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Feature Selection (Step-4)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Model Training (Step-5)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Performance Analysis (Step-6)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4DB969A-C7C1-2013-5C2F-629B446C2C35}"/>
              </a:ext>
            </a:extLst>
          </p:cNvPr>
          <p:cNvSpPr/>
          <p:nvPr/>
        </p:nvSpPr>
        <p:spPr>
          <a:xfrm rot="16200000">
            <a:off x="8748258" y="438787"/>
            <a:ext cx="324971" cy="50426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7232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The Importance of Network Traffic Analysis">
            <a:extLst>
              <a:ext uri="{FF2B5EF4-FFF2-40B4-BE49-F238E27FC236}">
                <a16:creationId xmlns:a16="http://schemas.microsoft.com/office/drawing/2014/main" id="{90D5CB2D-553C-E6C8-93F6-6281DF565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9B928-3668-C29C-85EF-5DFA4685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0764CA21-5E03-0A1D-CF39-7263BB8A4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1708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061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34F03-7783-D043-871C-D014F178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Setup</a:t>
            </a:r>
          </a:p>
        </p:txBody>
      </p:sp>
      <p:sp>
        <p:nvSpPr>
          <p:cNvPr id="9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vmware workstation&#10;&#10;Description automatically generated">
            <a:extLst>
              <a:ext uri="{FF2B5EF4-FFF2-40B4-BE49-F238E27FC236}">
                <a16:creationId xmlns:a16="http://schemas.microsoft.com/office/drawing/2014/main" id="{5F15102A-88B6-E1E3-E683-F6C3E38F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7" y="1892892"/>
            <a:ext cx="10359325" cy="48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581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4" name="Rectangle 29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atsApp Video 2024-04-10 at 6.06.09 PM (1)">
            <a:hlinkClick r:id="" action="ppaction://media"/>
            <a:extLst>
              <a:ext uri="{FF2B5EF4-FFF2-40B4-BE49-F238E27FC236}">
                <a16:creationId xmlns:a16="http://schemas.microsoft.com/office/drawing/2014/main" id="{708A5B61-3929-43D3-BDEF-9025077C0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37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63FC4-7A6B-F47D-03E7-91D72F31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830" y="427562"/>
            <a:ext cx="3774521" cy="12334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3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F0D1090C-61CA-A14F-B289-AC84849A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4" y="1268720"/>
            <a:ext cx="61150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611FBB-C0B3-E1C3-2B91-F9B198C52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17" y="1984962"/>
            <a:ext cx="42576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03AFA0-F889-2BBF-F277-78A57F58631C}"/>
              </a:ext>
            </a:extLst>
          </p:cNvPr>
          <p:cNvSpPr txBox="1"/>
          <p:nvPr/>
        </p:nvSpPr>
        <p:spPr>
          <a:xfrm>
            <a:off x="1857036" y="2638160"/>
            <a:ext cx="27432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1100">
              <a:solidFill>
                <a:schemeClr val="bg1"/>
              </a:solidFill>
              <a:latin typeface="Arial"/>
              <a:cs typeface="Segoe UI"/>
            </a:endParaRPr>
          </a:p>
          <a:p>
            <a:pPr algn="ctr"/>
            <a:r>
              <a:rPr lang="en-US" sz="1100" i="1">
                <a:solidFill>
                  <a:schemeClr val="bg1"/>
                </a:solidFill>
                <a:latin typeface="Arial"/>
                <a:cs typeface="Segoe UI"/>
              </a:rPr>
              <a:t>Dropping categorical Columns</a:t>
            </a:r>
            <a:r>
              <a:rPr lang="en-US" sz="1100" i="1">
                <a:solidFill>
                  <a:schemeClr val="bg1"/>
                </a:solidFill>
                <a:latin typeface="Arial"/>
                <a:cs typeface="Arial"/>
              </a:rPr>
              <a:t> </a:t>
            </a:r>
          </a:p>
        </p:txBody>
      </p:sp>
      <p:pic>
        <p:nvPicPr>
          <p:cNvPr id="2056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BC7E15-7EEC-D376-C2BA-23299B0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3110513"/>
            <a:ext cx="2286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A8E246FF-ED29-83DF-2263-A30FD160BF8A}"/>
              </a:ext>
            </a:extLst>
          </p:cNvPr>
          <p:cNvSpPr txBox="1"/>
          <p:nvPr/>
        </p:nvSpPr>
        <p:spPr>
          <a:xfrm>
            <a:off x="1778000" y="4082564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i="1">
                <a:solidFill>
                  <a:schemeClr val="bg1"/>
                </a:solidFill>
                <a:latin typeface="Arial"/>
                <a:cs typeface="Segoe UI"/>
              </a:rPr>
              <a:t>Dropping missing values</a:t>
            </a:r>
            <a:r>
              <a:rPr lang="en-US" sz="1100" i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CA" sz="1100">
              <a:solidFill>
                <a:schemeClr val="bg1"/>
              </a:solidFill>
              <a:latin typeface="Arial"/>
              <a:cs typeface="Segoe UI"/>
            </a:endParaRPr>
          </a:p>
        </p:txBody>
      </p:sp>
      <p:pic>
        <p:nvPicPr>
          <p:cNvPr id="2058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FB20A50-1C54-5C3C-8680-457818BB4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1"/>
          <a:stretch/>
        </p:blipFill>
        <p:spPr bwMode="auto">
          <a:xfrm>
            <a:off x="501783" y="4499510"/>
            <a:ext cx="5295634" cy="13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4836537-A1B5-8272-EFB7-B8E53189722A}"/>
              </a:ext>
            </a:extLst>
          </p:cNvPr>
          <p:cNvSpPr txBox="1"/>
          <p:nvPr/>
        </p:nvSpPr>
        <p:spPr>
          <a:xfrm>
            <a:off x="1706880" y="5941153"/>
            <a:ext cx="274320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i="1">
                <a:solidFill>
                  <a:schemeClr val="bg1"/>
                </a:solidFill>
                <a:latin typeface="Arial"/>
                <a:cs typeface="Segoe UI"/>
              </a:rPr>
              <a:t>Dropping zero columns</a:t>
            </a:r>
            <a:r>
              <a:rPr lang="en-US" sz="1100" i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CA" sz="1100">
              <a:solidFill>
                <a:schemeClr val="bg1"/>
              </a:solidFill>
              <a:latin typeface="Arial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820C6-9F18-AED9-01E3-AFDC1A7D794C}"/>
              </a:ext>
            </a:extLst>
          </p:cNvPr>
          <p:cNvSpPr txBox="1"/>
          <p:nvPr/>
        </p:nvSpPr>
        <p:spPr>
          <a:xfrm>
            <a:off x="6491286" y="1806176"/>
            <a:ext cx="5678684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Handling Missing Values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Identify and address missing data points in the dataset.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Dropping Categorical Columns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Categorical variables can be converted into numerical equivalents through encoding techniques if needed.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Removing Zero Columns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Helps reduce noise and improve computational efficiency.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Dropping Duplicate and Null Rows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Eliminate rows with null or empty values to maintain data integrity and accuracy.</a:t>
            </a: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Purpose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Enhance data quality and reliability for subsequent analysis.</a:t>
            </a:r>
            <a:endParaRPr lang="en-US" sz="16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Ensure the dataset is well-prepared and suitable for machine learning algorithms and statistical modeling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8892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4" descr="Stretched steel tapes in different lengths">
            <a:extLst>
              <a:ext uri="{FF2B5EF4-FFF2-40B4-BE49-F238E27FC236}">
                <a16:creationId xmlns:a16="http://schemas.microsoft.com/office/drawing/2014/main" id="{2ECD74BD-0681-7373-F8B2-CF7767E43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EA9FA-B82F-08D0-9EB8-09945EB2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754270"/>
          </a:xfrm>
        </p:spPr>
        <p:txBody>
          <a:bodyPr anchor="b">
            <a:normAutofit fontScale="90000"/>
          </a:bodyPr>
          <a:lstStyle/>
          <a:p>
            <a:r>
              <a:rPr lang="en-US" sz="5000">
                <a:solidFill>
                  <a:schemeClr val="bg1"/>
                </a:solidFill>
                <a:ea typeface="Calibri"/>
                <a:cs typeface="Calibri"/>
              </a:rPr>
              <a:t>Feature Scaling</a:t>
            </a:r>
            <a:endParaRPr lang="en-US" sz="50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CE60DCC-C34C-DC93-29F0-ACC64AC1E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2447" y="4326813"/>
            <a:ext cx="6087122" cy="1589355"/>
          </a:xfr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3B9483-7DD6-369B-23C2-1ED06094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94" y="327715"/>
            <a:ext cx="5591175" cy="328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B5CD8-A3A7-9D6E-A8D9-1C237EA65E7F}"/>
              </a:ext>
            </a:extLst>
          </p:cNvPr>
          <p:cNvSpPr txBox="1"/>
          <p:nvPr/>
        </p:nvSpPr>
        <p:spPr>
          <a:xfrm>
            <a:off x="7954770" y="5744961"/>
            <a:ext cx="23867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Segoe U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Segoe UI"/>
              </a:rPr>
              <a:t> Normalizing Datasets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B5743-C715-B869-E0E0-5B5261645474}"/>
              </a:ext>
            </a:extLst>
          </p:cNvPr>
          <p:cNvSpPr txBox="1"/>
          <p:nvPr/>
        </p:nvSpPr>
        <p:spPr>
          <a:xfrm>
            <a:off x="7954770" y="34290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Segoe U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Segoe UI"/>
              </a:rPr>
              <a:t> Label Encoding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F15F4-F34F-3824-9537-56429441EAB7}"/>
              </a:ext>
            </a:extLst>
          </p:cNvPr>
          <p:cNvSpPr txBox="1"/>
          <p:nvPr/>
        </p:nvSpPr>
        <p:spPr>
          <a:xfrm>
            <a:off x="611386" y="1774030"/>
            <a:ext cx="487025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Normalization of Input Features: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Scale input features to a common range, often between 0 and 1.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Ensures uniformity in feature magnitudes, preventing dominance by larger values and improving algorithm convergence.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Label Encoding of Output Features: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Encode categorical or textual output labels into numerical representations.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Purpose: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Facilitate consistent data representation across features, aiding ML algorithms' performance.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Prevent biases or inaccuracies caused by feature magnitude variations.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02998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1166</Words>
  <Application>Microsoft Office PowerPoint</Application>
  <PresentationFormat>Widescreen</PresentationFormat>
  <Paragraphs>164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Aptos Display</vt:lpstr>
      <vt:lpstr>Arial</vt:lpstr>
      <vt:lpstr>Arial,Sans-Serif</vt:lpstr>
      <vt:lpstr>Calibri</vt:lpstr>
      <vt:lpstr>Calibri Light</vt:lpstr>
      <vt:lpstr>Segoe UI</vt:lpstr>
      <vt:lpstr>Wingdings</vt:lpstr>
      <vt:lpstr>Office Theme</vt:lpstr>
      <vt:lpstr>1_office theme</vt:lpstr>
      <vt:lpstr>Team Members: Joemar Mark Syed Tarun </vt:lpstr>
      <vt:lpstr>Agenda</vt:lpstr>
      <vt:lpstr>Introduction</vt:lpstr>
      <vt:lpstr>Propose and Approach</vt:lpstr>
      <vt:lpstr>Data Collection</vt:lpstr>
      <vt:lpstr>Experimental Setup</vt:lpstr>
      <vt:lpstr>PowerPoint Presentation</vt:lpstr>
      <vt:lpstr>Data  Preprocessing</vt:lpstr>
      <vt:lpstr>Feature Scaling</vt:lpstr>
      <vt:lpstr>Feature Selection</vt:lpstr>
      <vt:lpstr>Model Training</vt:lpstr>
      <vt:lpstr>PowerPoint Presentation</vt:lpstr>
      <vt:lpstr>Performance Analysis</vt:lpstr>
      <vt:lpstr>Conclusion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Members: Joemar Lugtu - 301355179 Mark Labiano - 301346652 Syed - 301318212 Tarun Kumar Ravikumar – 301364055</dc:title>
  <dc:subject/>
  <dc:creator>Joemar Lugtu</dc:creator>
  <cp:keywords/>
  <dc:description/>
  <cp:lastModifiedBy>Syed Ikram</cp:lastModifiedBy>
  <cp:revision>159</cp:revision>
  <dcterms:created xsi:type="dcterms:W3CDTF">2024-04-09T00:32:39Z</dcterms:created>
  <dcterms:modified xsi:type="dcterms:W3CDTF">2024-04-10T23:31:18Z</dcterms:modified>
  <cp:category/>
</cp:coreProperties>
</file>